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aleway"/>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8F9235F-6927-4190-9832-1CEA651115EB}">
  <a:tblStyle styleId="{78F9235F-6927-4190-9832-1CEA651115E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font" Target="fonts/Raleway-bold.fntdata"/><Relationship Id="rId10" Type="http://schemas.openxmlformats.org/officeDocument/2006/relationships/slide" Target="slides/slide4.xml"/><Relationship Id="rId21" Type="http://schemas.openxmlformats.org/officeDocument/2006/relationships/font" Target="fonts/Raleway-regular.fntdata"/><Relationship Id="rId13" Type="http://schemas.openxmlformats.org/officeDocument/2006/relationships/slide" Target="slides/slide7.xml"/><Relationship Id="rId24" Type="http://schemas.openxmlformats.org/officeDocument/2006/relationships/font" Target="fonts/Raleway-boldItalic.fntdata"/><Relationship Id="rId12" Type="http://schemas.openxmlformats.org/officeDocument/2006/relationships/slide" Target="slides/slide6.xml"/><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48c0ffef88_1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48c0ffef88_1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48c0ffef88_1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48c0ffef88_1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48c0ffef88_1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48c0ffef88_1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48c0ffef88_12_5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48c0ffef88_1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48c0ffef88_12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48c0ffef88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48c0ffef88_12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48c0ffef88_1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48c0ffef88_12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48c0ffef88_1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48c0ffef88_1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48c0ffef88_1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48c0ffef88_1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48c0ffef88_1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48c0ffef88_1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48c0ffef88_1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85875" y="264475"/>
            <a:ext cx="8183700" cy="14736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p:nvPr>
            <p:ph idx="1" type="body"/>
          </p:nvPr>
        </p:nvSpPr>
        <p:spPr>
          <a:xfrm>
            <a:off x="311700" y="2845182"/>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85875" y="1714500"/>
            <a:ext cx="8183700" cy="785700"/>
          </a:xfrm>
          <a:prstGeom prst="rect">
            <a:avLst/>
          </a:prstGeom>
        </p:spPr>
        <p:txBody>
          <a:bodyPr anchorCtr="0" anchor="b"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623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0" name="Google Shape;40;p9"/>
          <p:cNvSpPr txBox="1"/>
          <p:nvPr>
            <p:ph type="title"/>
          </p:nvPr>
        </p:nvSpPr>
        <p:spPr>
          <a:xfrm>
            <a:off x="265500" y="1181700"/>
            <a:ext cx="4045200" cy="15336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Google Shape;41;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ctrTitle"/>
          </p:nvPr>
        </p:nvSpPr>
        <p:spPr>
          <a:xfrm>
            <a:off x="485875" y="264475"/>
            <a:ext cx="8183700" cy="1473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Loan Management System</a:t>
            </a:r>
            <a:endParaRPr/>
          </a:p>
        </p:txBody>
      </p:sp>
      <p:sp>
        <p:nvSpPr>
          <p:cNvPr id="59" name="Google Shape;59;p13"/>
          <p:cNvSpPr txBox="1"/>
          <p:nvPr>
            <p:ph idx="1" type="subTitle"/>
          </p:nvPr>
        </p:nvSpPr>
        <p:spPr>
          <a:xfrm>
            <a:off x="344800" y="2060850"/>
            <a:ext cx="8183700" cy="86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Presentation by Batch 9, Team 4</a:t>
            </a:r>
            <a:endParaRPr sz="2400"/>
          </a:p>
        </p:txBody>
      </p:sp>
      <p:sp>
        <p:nvSpPr>
          <p:cNvPr id="60" name="Google Shape;60;p13"/>
          <p:cNvSpPr txBox="1"/>
          <p:nvPr>
            <p:ph idx="1" type="subTitle"/>
          </p:nvPr>
        </p:nvSpPr>
        <p:spPr>
          <a:xfrm>
            <a:off x="6163875" y="3077450"/>
            <a:ext cx="2751900" cy="17745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sz="2294">
                <a:solidFill>
                  <a:schemeClr val="accent6"/>
                </a:solidFill>
              </a:rPr>
              <a:t>Team Members:</a:t>
            </a:r>
            <a:endParaRPr sz="2294">
              <a:solidFill>
                <a:schemeClr val="accent6"/>
              </a:solidFill>
            </a:endParaRPr>
          </a:p>
          <a:p>
            <a:pPr indent="0" lvl="0" marL="0" rtl="0" algn="ctr">
              <a:spcBef>
                <a:spcPts val="0"/>
              </a:spcBef>
              <a:spcAft>
                <a:spcPts val="0"/>
              </a:spcAft>
              <a:buNone/>
            </a:pPr>
            <a:r>
              <a:t/>
            </a:r>
            <a:endParaRPr sz="1253">
              <a:solidFill>
                <a:schemeClr val="accent6"/>
              </a:solidFill>
            </a:endParaRPr>
          </a:p>
          <a:p>
            <a:pPr indent="0" lvl="0" marL="0" rtl="0" algn="ctr">
              <a:lnSpc>
                <a:spcPct val="100000"/>
              </a:lnSpc>
              <a:spcBef>
                <a:spcPts val="0"/>
              </a:spcBef>
              <a:spcAft>
                <a:spcPts val="0"/>
              </a:spcAft>
              <a:buNone/>
            </a:pPr>
            <a:r>
              <a:rPr lang="en" sz="1800">
                <a:solidFill>
                  <a:schemeClr val="accent6"/>
                </a:solidFill>
              </a:rPr>
              <a:t>Anjan</a:t>
            </a:r>
            <a:endParaRPr sz="1800">
              <a:solidFill>
                <a:schemeClr val="accent6"/>
              </a:solidFill>
            </a:endParaRPr>
          </a:p>
          <a:p>
            <a:pPr indent="0" lvl="0" marL="0" rtl="0" algn="ctr">
              <a:lnSpc>
                <a:spcPct val="100000"/>
              </a:lnSpc>
              <a:spcBef>
                <a:spcPts val="0"/>
              </a:spcBef>
              <a:spcAft>
                <a:spcPts val="0"/>
              </a:spcAft>
              <a:buNone/>
            </a:pPr>
            <a:r>
              <a:rPr lang="en" sz="1800">
                <a:solidFill>
                  <a:schemeClr val="accent6"/>
                </a:solidFill>
              </a:rPr>
              <a:t>Garima Sharma</a:t>
            </a:r>
            <a:endParaRPr sz="1800">
              <a:solidFill>
                <a:schemeClr val="accent6"/>
              </a:solidFill>
            </a:endParaRPr>
          </a:p>
          <a:p>
            <a:pPr indent="0" lvl="0" marL="0" rtl="0" algn="ctr">
              <a:lnSpc>
                <a:spcPct val="100000"/>
              </a:lnSpc>
              <a:spcBef>
                <a:spcPts val="0"/>
              </a:spcBef>
              <a:spcAft>
                <a:spcPts val="0"/>
              </a:spcAft>
              <a:buNone/>
            </a:pPr>
            <a:r>
              <a:rPr lang="en" sz="1800">
                <a:solidFill>
                  <a:schemeClr val="accent6"/>
                </a:solidFill>
              </a:rPr>
              <a:t>Rajat Agarwal</a:t>
            </a:r>
            <a:endParaRPr sz="1800">
              <a:solidFill>
                <a:schemeClr val="accent6"/>
              </a:solidFill>
            </a:endParaRPr>
          </a:p>
          <a:p>
            <a:pPr indent="0" lvl="0" marL="0" rtl="0" algn="ctr">
              <a:lnSpc>
                <a:spcPct val="100000"/>
              </a:lnSpc>
              <a:spcBef>
                <a:spcPts val="0"/>
              </a:spcBef>
              <a:spcAft>
                <a:spcPts val="0"/>
              </a:spcAft>
              <a:buNone/>
            </a:pPr>
            <a:r>
              <a:rPr lang="en" sz="1800">
                <a:solidFill>
                  <a:schemeClr val="accent6"/>
                </a:solidFill>
              </a:rPr>
              <a:t>Subhradeep Maiti</a:t>
            </a:r>
            <a:endParaRPr sz="1800">
              <a:solidFill>
                <a:schemeClr val="accent6"/>
              </a:solidFill>
            </a:endParaRPr>
          </a:p>
          <a:p>
            <a:pPr indent="0" lvl="0" marL="0" rtl="0" algn="ctr">
              <a:lnSpc>
                <a:spcPct val="100000"/>
              </a:lnSpc>
              <a:spcBef>
                <a:spcPts val="0"/>
              </a:spcBef>
              <a:spcAft>
                <a:spcPts val="0"/>
              </a:spcAft>
              <a:buNone/>
            </a:pPr>
            <a:r>
              <a:rPr lang="en" sz="1800">
                <a:solidFill>
                  <a:schemeClr val="accent6"/>
                </a:solidFill>
              </a:rPr>
              <a:t>Sweta Chakravarthi</a:t>
            </a:r>
            <a:endParaRPr sz="1800">
              <a:solidFill>
                <a:schemeClr val="accent6"/>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Challenges</a:t>
            </a:r>
            <a:endParaRPr/>
          </a:p>
        </p:txBody>
      </p:sp>
      <p:sp>
        <p:nvSpPr>
          <p:cNvPr id="116" name="Google Shape;116;p22"/>
          <p:cNvSpPr txBox="1"/>
          <p:nvPr>
            <p:ph idx="1" type="body"/>
          </p:nvPr>
        </p:nvSpPr>
        <p:spPr>
          <a:xfrm>
            <a:off x="353350" y="1870900"/>
            <a:ext cx="83199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chemeClr val="dk2"/>
              </a:buClr>
              <a:buSzPts val="1800"/>
              <a:buChar char="●"/>
            </a:pPr>
            <a:r>
              <a:rPr lang="en">
                <a:solidFill>
                  <a:schemeClr val="dk2"/>
                </a:solidFill>
              </a:rPr>
              <a:t>Lack of experience with the given tech stack among team-mates.</a:t>
            </a:r>
            <a:endParaRPr>
              <a:solidFill>
                <a:schemeClr val="dk2"/>
              </a:solidFill>
            </a:endParaRPr>
          </a:p>
          <a:p>
            <a:pPr indent="-342900" lvl="0" marL="457200" rtl="0" algn="just">
              <a:spcBef>
                <a:spcPts val="0"/>
              </a:spcBef>
              <a:spcAft>
                <a:spcPts val="0"/>
              </a:spcAft>
              <a:buClr>
                <a:schemeClr val="dk2"/>
              </a:buClr>
              <a:buSzPts val="1800"/>
              <a:buChar char="●"/>
            </a:pPr>
            <a:r>
              <a:rPr lang="en">
                <a:solidFill>
                  <a:schemeClr val="dk2"/>
                </a:solidFill>
              </a:rPr>
              <a:t>Limited time to discuss, assign and work on any given functionality.</a:t>
            </a:r>
            <a:endParaRPr>
              <a:solidFill>
                <a:schemeClr val="dk2"/>
              </a:solidFill>
            </a:endParaRPr>
          </a:p>
          <a:p>
            <a:pPr indent="-342900" lvl="0" marL="457200" rtl="0" algn="just">
              <a:spcBef>
                <a:spcPts val="0"/>
              </a:spcBef>
              <a:spcAft>
                <a:spcPts val="0"/>
              </a:spcAft>
              <a:buClr>
                <a:schemeClr val="dk2"/>
              </a:buClr>
              <a:buSzPts val="1800"/>
              <a:buChar char="●"/>
            </a:pPr>
            <a:r>
              <a:rPr lang="en">
                <a:solidFill>
                  <a:schemeClr val="dk2"/>
                </a:solidFill>
              </a:rPr>
              <a:t>Limited scope for errors and learn from them due to less time.</a:t>
            </a:r>
            <a:endParaRPr>
              <a:solidFill>
                <a:schemeClr val="dk2"/>
              </a:solidFill>
            </a:endParaRPr>
          </a:p>
          <a:p>
            <a:pPr indent="0" lvl="0" marL="457200" rtl="0" algn="just">
              <a:spcBef>
                <a:spcPts val="1200"/>
              </a:spcBef>
              <a:spcAft>
                <a:spcPts val="1200"/>
              </a:spcAft>
              <a:buNone/>
            </a:pPr>
            <a:r>
              <a:t/>
            </a:r>
            <a:endParaRPr>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Scope</a:t>
            </a:r>
            <a:endParaRPr/>
          </a:p>
        </p:txBody>
      </p:sp>
      <p:sp>
        <p:nvSpPr>
          <p:cNvPr id="122" name="Google Shape;122;p23"/>
          <p:cNvSpPr txBox="1"/>
          <p:nvPr>
            <p:ph idx="1" type="body"/>
          </p:nvPr>
        </p:nvSpPr>
        <p:spPr>
          <a:xfrm>
            <a:off x="385250" y="1152475"/>
            <a:ext cx="8173500" cy="34164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Clr>
                <a:schemeClr val="dk2"/>
              </a:buClr>
              <a:buSzPts val="1800"/>
              <a:buChar char="●"/>
            </a:pPr>
            <a:r>
              <a:rPr lang="en">
                <a:solidFill>
                  <a:schemeClr val="dk2"/>
                </a:solidFill>
              </a:rPr>
              <a:t>Register functionality can be extended to allow more authorised users to request admin account. This request can be approved by existing admins.</a:t>
            </a:r>
            <a:endParaRPr>
              <a:solidFill>
                <a:schemeClr val="dk2"/>
              </a:solidFill>
            </a:endParaRPr>
          </a:p>
          <a:p>
            <a:pPr indent="-342900" lvl="0" marL="457200" rtl="0" algn="just">
              <a:spcBef>
                <a:spcPts val="0"/>
              </a:spcBef>
              <a:spcAft>
                <a:spcPts val="0"/>
              </a:spcAft>
              <a:buClr>
                <a:schemeClr val="dk2"/>
              </a:buClr>
              <a:buSzPts val="1800"/>
              <a:buChar char="●"/>
            </a:pPr>
            <a:r>
              <a:rPr lang="en">
                <a:solidFill>
                  <a:schemeClr val="dk2"/>
                </a:solidFill>
              </a:rPr>
              <a:t>User functionality to display all items that are available or if not available currently, then their tentative date of availability.</a:t>
            </a:r>
            <a:endParaRPr>
              <a:solidFill>
                <a:schemeClr val="dk2"/>
              </a:solidFill>
            </a:endParaRPr>
          </a:p>
          <a:p>
            <a:pPr indent="-342900" lvl="0" marL="457200" rtl="0" algn="just">
              <a:spcBef>
                <a:spcPts val="0"/>
              </a:spcBef>
              <a:spcAft>
                <a:spcPts val="0"/>
              </a:spcAft>
              <a:buClr>
                <a:schemeClr val="dk2"/>
              </a:buClr>
              <a:buSzPts val="1800"/>
              <a:buChar char="●"/>
            </a:pPr>
            <a:r>
              <a:rPr lang="en">
                <a:solidFill>
                  <a:schemeClr val="dk2"/>
                </a:solidFill>
              </a:rPr>
              <a:t>Scope for better and more intuitive user interface.</a:t>
            </a:r>
            <a:endParaRPr>
              <a:solidFill>
                <a:schemeClr val="dk2"/>
              </a:solidFill>
            </a:endParaRPr>
          </a:p>
          <a:p>
            <a:pPr indent="-342900" lvl="0" marL="457200" rtl="0" algn="just">
              <a:spcBef>
                <a:spcPts val="0"/>
              </a:spcBef>
              <a:spcAft>
                <a:spcPts val="0"/>
              </a:spcAft>
              <a:buClr>
                <a:schemeClr val="dk2"/>
              </a:buClr>
              <a:buSzPts val="1800"/>
              <a:buChar char="●"/>
            </a:pPr>
            <a:r>
              <a:rPr lang="en">
                <a:solidFill>
                  <a:schemeClr val="dk2"/>
                </a:solidFill>
              </a:rPr>
              <a:t>Admin functionality to view the total loan amount for all active loans.</a:t>
            </a:r>
            <a:endParaRPr>
              <a:solidFill>
                <a:schemeClr val="dk2"/>
              </a:solidFill>
            </a:endParaRPr>
          </a:p>
          <a:p>
            <a:pPr indent="-342900" lvl="0" marL="457200" rtl="0" algn="just">
              <a:spcBef>
                <a:spcPts val="0"/>
              </a:spcBef>
              <a:spcAft>
                <a:spcPts val="0"/>
              </a:spcAft>
              <a:buClr>
                <a:schemeClr val="dk2"/>
              </a:buClr>
              <a:buSzPts val="1800"/>
              <a:buChar char="●"/>
            </a:pPr>
            <a:r>
              <a:rPr lang="en">
                <a:solidFill>
                  <a:schemeClr val="dk2"/>
                </a:solidFill>
              </a:rPr>
              <a:t>Application can utilise machine learning algorithms to suggest items during apply loan process based on user’s past behaviour.</a:t>
            </a:r>
            <a:endParaRPr>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4"/>
          <p:cNvSpPr txBox="1"/>
          <p:nvPr>
            <p:ph type="title"/>
          </p:nvPr>
        </p:nvSpPr>
        <p:spPr>
          <a:xfrm>
            <a:off x="363775" y="424200"/>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Individual Contribution</a:t>
            </a:r>
            <a:endParaRPr/>
          </a:p>
        </p:txBody>
      </p:sp>
      <p:graphicFrame>
        <p:nvGraphicFramePr>
          <p:cNvPr id="128" name="Google Shape;128;p24"/>
          <p:cNvGraphicFramePr/>
          <p:nvPr/>
        </p:nvGraphicFramePr>
        <p:xfrm>
          <a:off x="1004575" y="1147625"/>
          <a:ext cx="3000000" cy="3000000"/>
        </p:xfrm>
        <a:graphic>
          <a:graphicData uri="http://schemas.openxmlformats.org/drawingml/2006/table">
            <a:tbl>
              <a:tblPr>
                <a:noFill/>
                <a:tableStyleId>{78F9235F-6927-4190-9832-1CEA651115EB}</a:tableStyleId>
              </a:tblPr>
              <a:tblGrid>
                <a:gridCol w="1703700"/>
                <a:gridCol w="5535300"/>
              </a:tblGrid>
              <a:tr h="381000">
                <a:tc>
                  <a:txBody>
                    <a:bodyPr/>
                    <a:lstStyle/>
                    <a:p>
                      <a:pPr indent="0" lvl="0" marL="0" rtl="0" algn="ctr">
                        <a:spcBef>
                          <a:spcPts val="0"/>
                        </a:spcBef>
                        <a:spcAft>
                          <a:spcPts val="0"/>
                        </a:spcAft>
                        <a:buNone/>
                      </a:pPr>
                      <a:r>
                        <a:rPr b="1" lang="en"/>
                        <a:t>Name</a:t>
                      </a:r>
                      <a:endParaRPr b="1"/>
                    </a:p>
                  </a:txBody>
                  <a:tcPr marT="91425" marB="91425" marR="91425" marL="91425"/>
                </a:tc>
                <a:tc>
                  <a:txBody>
                    <a:bodyPr/>
                    <a:lstStyle/>
                    <a:p>
                      <a:pPr indent="0" lvl="0" marL="0" rtl="0" algn="ctr">
                        <a:spcBef>
                          <a:spcPts val="0"/>
                        </a:spcBef>
                        <a:spcAft>
                          <a:spcPts val="0"/>
                        </a:spcAft>
                        <a:buNone/>
                      </a:pPr>
                      <a:r>
                        <a:rPr b="1" lang="en"/>
                        <a:t>Contribution</a:t>
                      </a:r>
                      <a:endParaRPr b="1"/>
                    </a:p>
                  </a:txBody>
                  <a:tcPr marT="91425" marB="91425" marR="91425" marL="91425"/>
                </a:tc>
              </a:tr>
              <a:tr h="381000">
                <a:tc>
                  <a:txBody>
                    <a:bodyPr/>
                    <a:lstStyle/>
                    <a:p>
                      <a:pPr indent="0" lvl="0" marL="0" rtl="0" algn="ctr">
                        <a:spcBef>
                          <a:spcPts val="0"/>
                        </a:spcBef>
                        <a:spcAft>
                          <a:spcPts val="0"/>
                        </a:spcAft>
                        <a:buNone/>
                      </a:pPr>
                      <a:r>
                        <a:rPr lang="en"/>
                        <a:t>Anjan</a:t>
                      </a:r>
                      <a:endParaRPr/>
                    </a:p>
                  </a:txBody>
                  <a:tcPr marT="91425" marB="91425" marR="91425" marL="91425"/>
                </a:tc>
                <a:tc>
                  <a:txBody>
                    <a:bodyPr/>
                    <a:lstStyle/>
                    <a:p>
                      <a:pPr indent="0" lvl="0" marL="0" rtl="0" algn="l">
                        <a:spcBef>
                          <a:spcPts val="0"/>
                        </a:spcBef>
                        <a:spcAft>
                          <a:spcPts val="0"/>
                        </a:spcAft>
                        <a:buNone/>
                      </a:pPr>
                      <a:r>
                        <a:rPr lang="en"/>
                        <a:t>Database Schema, Customer Management API, Loan Data Management API, Item Data Management API, Employee Apply for Loan API, API to Get Loans and Items by Emp ID, API Testing, Apply Loan UI</a:t>
                      </a:r>
                      <a:endParaRPr/>
                    </a:p>
                  </a:txBody>
                  <a:tcPr marT="91425" marB="91425" marR="91425" marL="91425"/>
                </a:tc>
              </a:tr>
              <a:tr h="381000">
                <a:tc>
                  <a:txBody>
                    <a:bodyPr/>
                    <a:lstStyle/>
                    <a:p>
                      <a:pPr indent="0" lvl="0" marL="0" rtl="0" algn="ctr">
                        <a:spcBef>
                          <a:spcPts val="0"/>
                        </a:spcBef>
                        <a:spcAft>
                          <a:spcPts val="0"/>
                        </a:spcAft>
                        <a:buNone/>
                      </a:pPr>
                      <a:r>
                        <a:rPr lang="en"/>
                        <a:t>Garima</a:t>
                      </a:r>
                      <a:endParaRPr/>
                    </a:p>
                  </a:txBody>
                  <a:tcPr marT="91425" marB="91425" marR="91425" marL="91425"/>
                </a:tc>
                <a:tc>
                  <a:txBody>
                    <a:bodyPr/>
                    <a:lstStyle/>
                    <a:p>
                      <a:pPr indent="0" lvl="0" marL="0" rtl="0" algn="l">
                        <a:spcBef>
                          <a:spcPts val="0"/>
                        </a:spcBef>
                        <a:spcAft>
                          <a:spcPts val="0"/>
                        </a:spcAft>
                        <a:buNone/>
                      </a:pPr>
                      <a:r>
                        <a:rPr lang="en"/>
                        <a:t>Register API, Apply Loan UI, Display Loans and Items UI, Admin Customer Management UI, Admin Loan Data Management UI, Admin Item Data Management UI</a:t>
                      </a:r>
                      <a:endParaRPr/>
                    </a:p>
                  </a:txBody>
                  <a:tcPr marT="91425" marB="91425" marR="91425" marL="91425"/>
                </a:tc>
              </a:tr>
              <a:tr h="381000">
                <a:tc>
                  <a:txBody>
                    <a:bodyPr/>
                    <a:lstStyle/>
                    <a:p>
                      <a:pPr indent="0" lvl="0" marL="0" rtl="0" algn="ctr">
                        <a:spcBef>
                          <a:spcPts val="0"/>
                        </a:spcBef>
                        <a:spcAft>
                          <a:spcPts val="0"/>
                        </a:spcAft>
                        <a:buNone/>
                      </a:pPr>
                      <a:r>
                        <a:rPr lang="en"/>
                        <a:t>Rajat</a:t>
                      </a:r>
                      <a:endParaRPr/>
                    </a:p>
                  </a:txBody>
                  <a:tcPr marT="91425" marB="91425" marR="91425" marL="91425"/>
                </a:tc>
                <a:tc>
                  <a:txBody>
                    <a:bodyPr/>
                    <a:lstStyle/>
                    <a:p>
                      <a:pPr indent="0" lvl="0" marL="0" rtl="0" algn="l">
                        <a:spcBef>
                          <a:spcPts val="0"/>
                        </a:spcBef>
                        <a:spcAft>
                          <a:spcPts val="0"/>
                        </a:spcAft>
                        <a:buNone/>
                      </a:pPr>
                      <a:r>
                        <a:rPr lang="en"/>
                        <a:t>Login API, Register API, Item Data Management API, API Testing</a:t>
                      </a:r>
                      <a:endParaRPr/>
                    </a:p>
                  </a:txBody>
                  <a:tcPr marT="91425" marB="91425" marR="91425" marL="91425"/>
                </a:tc>
              </a:tr>
              <a:tr h="381000">
                <a:tc>
                  <a:txBody>
                    <a:bodyPr/>
                    <a:lstStyle/>
                    <a:p>
                      <a:pPr indent="0" lvl="0" marL="0" rtl="0" algn="ctr">
                        <a:spcBef>
                          <a:spcPts val="0"/>
                        </a:spcBef>
                        <a:spcAft>
                          <a:spcPts val="0"/>
                        </a:spcAft>
                        <a:buNone/>
                      </a:pPr>
                      <a:r>
                        <a:rPr lang="en"/>
                        <a:t>Subhradeep</a:t>
                      </a:r>
                      <a:endParaRPr/>
                    </a:p>
                  </a:txBody>
                  <a:tcPr marT="91425" marB="91425" marR="91425" marL="91425"/>
                </a:tc>
                <a:tc>
                  <a:txBody>
                    <a:bodyPr/>
                    <a:lstStyle/>
                    <a:p>
                      <a:pPr indent="0" lvl="0" marL="0" rtl="0" algn="l">
                        <a:spcBef>
                          <a:spcPts val="0"/>
                        </a:spcBef>
                        <a:spcAft>
                          <a:spcPts val="0"/>
                        </a:spcAft>
                        <a:buNone/>
                      </a:pPr>
                      <a:r>
                        <a:rPr lang="en"/>
                        <a:t>Register UI, Login UI, styling of all pages including- forms and tables</a:t>
                      </a:r>
                      <a:endParaRPr/>
                    </a:p>
                  </a:txBody>
                  <a:tcPr marT="91425" marB="91425" marR="91425" marL="91425"/>
                </a:tc>
              </a:tr>
              <a:tr h="381000">
                <a:tc>
                  <a:txBody>
                    <a:bodyPr/>
                    <a:lstStyle/>
                    <a:p>
                      <a:pPr indent="0" lvl="0" marL="0" rtl="0" algn="ctr">
                        <a:spcBef>
                          <a:spcPts val="0"/>
                        </a:spcBef>
                        <a:spcAft>
                          <a:spcPts val="0"/>
                        </a:spcAft>
                        <a:buNone/>
                      </a:pPr>
                      <a:r>
                        <a:rPr lang="en"/>
                        <a:t>Sweta</a:t>
                      </a:r>
                      <a:endParaRPr/>
                    </a:p>
                  </a:txBody>
                  <a:tcPr marT="91425" marB="91425" marR="91425" marL="91425"/>
                </a:tc>
                <a:tc>
                  <a:txBody>
                    <a:bodyPr/>
                    <a:lstStyle/>
                    <a:p>
                      <a:pPr indent="0" lvl="0" marL="0" rtl="0" algn="l">
                        <a:spcBef>
                          <a:spcPts val="0"/>
                        </a:spcBef>
                        <a:spcAft>
                          <a:spcPts val="0"/>
                        </a:spcAft>
                        <a:buClr>
                          <a:schemeClr val="dk2"/>
                        </a:buClr>
                        <a:buSzPts val="1100"/>
                        <a:buFont typeface="Arial"/>
                        <a:buNone/>
                      </a:pPr>
                      <a:r>
                        <a:rPr lang="en">
                          <a:solidFill>
                            <a:schemeClr val="dk2"/>
                          </a:solidFill>
                        </a:rPr>
                        <a:t>Admin Customer Management UI, Admin Loan Data Management UI, Admin Item Data Management UI</a:t>
                      </a:r>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490250" y="526350"/>
            <a:ext cx="8089200" cy="4090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DEMO</a:t>
            </a:r>
            <a:endParaRPr sz="4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6"/>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3000"/>
              <a:t>Thanks!</a:t>
            </a:r>
            <a:endParaRPr sz="3000"/>
          </a:p>
        </p:txBody>
      </p:sp>
      <p:pic>
        <p:nvPicPr>
          <p:cNvPr descr="Black and white upward shot of Golden Gate Bridge" id="139" name="Google Shape;139;p26"/>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Table of Contents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Overview</a:t>
            </a:r>
            <a:endParaRPr/>
          </a:p>
        </p:txBody>
      </p:sp>
      <p:sp>
        <p:nvSpPr>
          <p:cNvPr id="71" name="Google Shape;71;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solidFill>
                  <a:schemeClr val="dk2"/>
                </a:solidFill>
              </a:rPr>
              <a:t>Loan Management System (LMS) provides a facility for Employees to purchase items from an internal Mart and </a:t>
            </a:r>
            <a:r>
              <a:rPr lang="en">
                <a:solidFill>
                  <a:schemeClr val="dk2"/>
                </a:solidFill>
              </a:rPr>
              <a:t>facilitates</a:t>
            </a:r>
            <a:r>
              <a:rPr lang="en">
                <a:solidFill>
                  <a:schemeClr val="dk2"/>
                </a:solidFill>
              </a:rPr>
              <a:t> a flexible loan option to purchase and then repay the loan within specific duration.</a:t>
            </a:r>
            <a:endParaRPr>
              <a:solidFill>
                <a:schemeClr val="dk2"/>
              </a:solidFill>
            </a:endParaRPr>
          </a:p>
          <a:p>
            <a:pPr indent="0" lvl="0" marL="0" rtl="0" algn="just">
              <a:spcBef>
                <a:spcPts val="1200"/>
              </a:spcBef>
              <a:spcAft>
                <a:spcPts val="0"/>
              </a:spcAft>
              <a:buNone/>
            </a:pPr>
            <a:r>
              <a:t/>
            </a:r>
            <a:endParaRPr>
              <a:solidFill>
                <a:schemeClr val="dk2"/>
              </a:solidFill>
            </a:endParaRPr>
          </a:p>
          <a:p>
            <a:pPr indent="0" lvl="0" marL="0" rtl="0" algn="just">
              <a:spcBef>
                <a:spcPts val="1200"/>
              </a:spcBef>
              <a:spcAft>
                <a:spcPts val="1200"/>
              </a:spcAft>
              <a:buNone/>
            </a:pPr>
            <a:r>
              <a:rPr lang="en">
                <a:solidFill>
                  <a:schemeClr val="dk2"/>
                </a:solidFill>
              </a:rPr>
              <a:t>Any employee can apply for loan and the admin acts as the approver for the loan requests. </a:t>
            </a:r>
            <a:endParaRPr>
              <a:solidFill>
                <a:schemeClr val="dk2"/>
              </a:solidFill>
            </a:endParaRPr>
          </a:p>
        </p:txBody>
      </p:sp>
      <p:pic>
        <p:nvPicPr>
          <p:cNvPr id="72" name="Google Shape;72;p15"/>
          <p:cNvPicPr preferRelativeResize="0"/>
          <p:nvPr/>
        </p:nvPicPr>
        <p:blipFill>
          <a:blip r:embed="rId3">
            <a:alphaModFix/>
          </a:blip>
          <a:stretch>
            <a:fillRect/>
          </a:stretch>
        </p:blipFill>
        <p:spPr>
          <a:xfrm>
            <a:off x="5922350" y="3234650"/>
            <a:ext cx="2838450" cy="1714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63750" y="4346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Functionalities</a:t>
            </a:r>
            <a:endParaRPr/>
          </a:p>
        </p:txBody>
      </p:sp>
      <p:sp>
        <p:nvSpPr>
          <p:cNvPr id="78" name="Google Shape;78;p16"/>
          <p:cNvSpPr txBox="1"/>
          <p:nvPr>
            <p:ph idx="1" type="body"/>
          </p:nvPr>
        </p:nvSpPr>
        <p:spPr>
          <a:xfrm>
            <a:off x="447725" y="1152475"/>
            <a:ext cx="81315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solidFill>
                  <a:schemeClr val="dk2"/>
                </a:solidFill>
              </a:rPr>
              <a:t>Following are the major functionalities of this Project:- </a:t>
            </a:r>
            <a:endParaRPr>
              <a:solidFill>
                <a:schemeClr val="dk2"/>
              </a:solidFill>
            </a:endParaRPr>
          </a:p>
          <a:p>
            <a:pPr indent="-342900" lvl="0" marL="457200" rtl="0" algn="just">
              <a:spcBef>
                <a:spcPts val="1200"/>
              </a:spcBef>
              <a:spcAft>
                <a:spcPts val="0"/>
              </a:spcAft>
              <a:buClr>
                <a:schemeClr val="dk2"/>
              </a:buClr>
              <a:buSzPts val="1800"/>
              <a:buChar char="●"/>
            </a:pPr>
            <a:r>
              <a:rPr lang="en">
                <a:solidFill>
                  <a:schemeClr val="dk2"/>
                </a:solidFill>
              </a:rPr>
              <a:t>Employee can register themselves on the application and login using credentials.</a:t>
            </a:r>
            <a:endParaRPr>
              <a:solidFill>
                <a:schemeClr val="dk2"/>
              </a:solidFill>
            </a:endParaRPr>
          </a:p>
          <a:p>
            <a:pPr indent="-342900" lvl="0" marL="457200" rtl="0" algn="just">
              <a:spcBef>
                <a:spcPts val="0"/>
              </a:spcBef>
              <a:spcAft>
                <a:spcPts val="0"/>
              </a:spcAft>
              <a:buClr>
                <a:schemeClr val="dk2"/>
              </a:buClr>
              <a:buSzPts val="1800"/>
              <a:buChar char="●"/>
            </a:pPr>
            <a:r>
              <a:rPr lang="en">
                <a:solidFill>
                  <a:schemeClr val="dk2"/>
                </a:solidFill>
              </a:rPr>
              <a:t>Employee can apply for loan and view existing loans</a:t>
            </a:r>
            <a:endParaRPr>
              <a:solidFill>
                <a:schemeClr val="dk2"/>
              </a:solidFill>
            </a:endParaRPr>
          </a:p>
          <a:p>
            <a:pPr indent="-342900" lvl="0" marL="457200" rtl="0" algn="just">
              <a:spcBef>
                <a:spcPts val="0"/>
              </a:spcBef>
              <a:spcAft>
                <a:spcPts val="0"/>
              </a:spcAft>
              <a:buClr>
                <a:schemeClr val="dk2"/>
              </a:buClr>
              <a:buSzPts val="1800"/>
              <a:buChar char="●"/>
            </a:pPr>
            <a:r>
              <a:rPr lang="en">
                <a:solidFill>
                  <a:schemeClr val="dk2"/>
                </a:solidFill>
              </a:rPr>
              <a:t>Admin can view all loans and can approve or reject them.</a:t>
            </a:r>
            <a:endParaRPr>
              <a:solidFill>
                <a:schemeClr val="dk2"/>
              </a:solidFill>
            </a:endParaRPr>
          </a:p>
          <a:p>
            <a:pPr indent="-342900" lvl="0" marL="457200" rtl="0" algn="just">
              <a:spcBef>
                <a:spcPts val="0"/>
              </a:spcBef>
              <a:spcAft>
                <a:spcPts val="0"/>
              </a:spcAft>
              <a:buClr>
                <a:schemeClr val="dk2"/>
              </a:buClr>
              <a:buSzPts val="1800"/>
              <a:buChar char="●"/>
            </a:pPr>
            <a:r>
              <a:rPr lang="en">
                <a:solidFill>
                  <a:schemeClr val="dk2"/>
                </a:solidFill>
              </a:rPr>
              <a:t>Admin can manage loan cards ie, can define loan item and their valuations.</a:t>
            </a:r>
            <a:endParaRPr>
              <a:solidFill>
                <a:schemeClr val="dk2"/>
              </a:solidFill>
            </a:endParaRPr>
          </a:p>
          <a:p>
            <a:pPr indent="-342900" lvl="0" marL="457200" rtl="0" algn="just">
              <a:spcBef>
                <a:spcPts val="0"/>
              </a:spcBef>
              <a:spcAft>
                <a:spcPts val="0"/>
              </a:spcAft>
              <a:buClr>
                <a:schemeClr val="dk2"/>
              </a:buClr>
              <a:buSzPts val="1800"/>
              <a:buChar char="●"/>
            </a:pPr>
            <a:r>
              <a:rPr lang="en">
                <a:solidFill>
                  <a:schemeClr val="dk2"/>
                </a:solidFill>
              </a:rPr>
              <a:t>Admin can maintain Item Master Database, Loan Master Database and Customer Master Database</a:t>
            </a:r>
            <a:endParaRPr>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Architecture</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53350" y="268000"/>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CodeBase</a:t>
            </a:r>
            <a:endParaRPr/>
          </a:p>
        </p:txBody>
      </p:sp>
      <p:pic>
        <p:nvPicPr>
          <p:cNvPr id="90" name="Google Shape;90;p18"/>
          <p:cNvPicPr preferRelativeResize="0"/>
          <p:nvPr/>
        </p:nvPicPr>
        <p:blipFill>
          <a:blip r:embed="rId3">
            <a:alphaModFix/>
          </a:blip>
          <a:stretch>
            <a:fillRect/>
          </a:stretch>
        </p:blipFill>
        <p:spPr>
          <a:xfrm>
            <a:off x="1103000" y="1068425"/>
            <a:ext cx="2478700" cy="3679426"/>
          </a:xfrm>
          <a:prstGeom prst="rect">
            <a:avLst/>
          </a:prstGeom>
          <a:noFill/>
          <a:ln>
            <a:noFill/>
          </a:ln>
        </p:spPr>
      </p:pic>
      <p:pic>
        <p:nvPicPr>
          <p:cNvPr id="91" name="Google Shape;91;p18"/>
          <p:cNvPicPr preferRelativeResize="0"/>
          <p:nvPr/>
        </p:nvPicPr>
        <p:blipFill>
          <a:blip r:embed="rId4">
            <a:alphaModFix/>
          </a:blip>
          <a:stretch>
            <a:fillRect/>
          </a:stretch>
        </p:blipFill>
        <p:spPr>
          <a:xfrm>
            <a:off x="4716600" y="1068425"/>
            <a:ext cx="2582175" cy="3679425"/>
          </a:xfrm>
          <a:prstGeom prst="rect">
            <a:avLst/>
          </a:prstGeom>
          <a:noFill/>
          <a:ln>
            <a:noFill/>
          </a:ln>
        </p:spPr>
      </p:pic>
      <p:pic>
        <p:nvPicPr>
          <p:cNvPr id="92" name="Google Shape;92;p18"/>
          <p:cNvPicPr preferRelativeResize="0"/>
          <p:nvPr/>
        </p:nvPicPr>
        <p:blipFill>
          <a:blip r:embed="rId5">
            <a:alphaModFix/>
          </a:blip>
          <a:stretch>
            <a:fillRect/>
          </a:stretch>
        </p:blipFill>
        <p:spPr>
          <a:xfrm>
            <a:off x="7413671" y="150621"/>
            <a:ext cx="1460275" cy="1202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Interface</a:t>
            </a:r>
            <a:endParaRPr/>
          </a:p>
        </p:txBody>
      </p:sp>
      <p:sp>
        <p:nvSpPr>
          <p:cNvPr id="98" name="Google Shape;9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Database Integration</a:t>
            </a:r>
            <a:endParaRPr/>
          </a:p>
        </p:txBody>
      </p:sp>
      <p:sp>
        <p:nvSpPr>
          <p:cNvPr id="104" name="Google Shape;104;p20"/>
          <p:cNvSpPr txBox="1"/>
          <p:nvPr>
            <p:ph idx="1" type="body"/>
          </p:nvPr>
        </p:nvSpPr>
        <p:spPr>
          <a:xfrm>
            <a:off x="353350" y="1142075"/>
            <a:ext cx="8520600" cy="6696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We used Database-First approach to start with the development process.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623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Testing</a:t>
            </a:r>
            <a:endParaRPr/>
          </a:p>
        </p:txBody>
      </p:sp>
      <p:sp>
        <p:nvSpPr>
          <p:cNvPr id="110" name="Google Shape;110;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